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DD7AD"/>
    <a:srgbClr val="FFCA25"/>
    <a:srgbClr val="FFCB25"/>
    <a:srgbClr val="FFD13F"/>
    <a:srgbClr val="FFCA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7889" autoAdjust="0"/>
    <p:restoredTop sz="94646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241300" y="257175"/>
            <a:ext cx="8651875" cy="6411913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19100" y="5876925"/>
            <a:ext cx="5183188" cy="576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Arial" pitchFamily="34" charset="0"/>
              <a:buNone/>
              <a:tabLst>
                <a:tab pos="2781300" algn="l"/>
              </a:tabLst>
              <a:defRPr sz="2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Arial" pitchFamily="34" charset="0"/>
              <a:buNone/>
              <a:tabLst>
                <a:tab pos="2781300" algn="l"/>
              </a:tabLst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278130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itchFamily="34" charset="0"/>
              <a:buNone/>
              <a:tabLst>
                <a:tab pos="278130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278130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Germany</a:t>
            </a:r>
          </a:p>
        </p:txBody>
      </p:sp>
      <p:sp>
        <p:nvSpPr>
          <p:cNvPr id="6" name="Rechteck 12"/>
          <p:cNvSpPr/>
          <p:nvPr/>
        </p:nvSpPr>
        <p:spPr>
          <a:xfrm>
            <a:off x="8532813" y="5676900"/>
            <a:ext cx="503237" cy="9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" name="Grafik 13"/>
          <p:cNvPicPr>
            <a:picLocks noChangeAspect="1"/>
          </p:cNvPicPr>
          <p:nvPr/>
        </p:nvPicPr>
        <p:blipFill>
          <a:blip r:embed="rId2"/>
          <a:srcRect l="6310" r="-3841" b="5669"/>
          <a:stretch>
            <a:fillRect/>
          </a:stretch>
        </p:blipFill>
        <p:spPr bwMode="auto">
          <a:xfrm>
            <a:off x="7797800" y="5676900"/>
            <a:ext cx="11144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Grp="1"/>
          </p:cNvSpPr>
          <p:nvPr>
            <p:ph type="pic" idx="14"/>
          </p:nvPr>
        </p:nvSpPr>
        <p:spPr>
          <a:xfrm>
            <a:off x="395536" y="445818"/>
            <a:ext cx="8424936" cy="432000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8972" y="4869160"/>
            <a:ext cx="71253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398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9D7C-0D3B-4093-B30C-E577D183ACE6}" type="datetimeFigureOut">
              <a:rPr lang="de-DE"/>
              <a:pPr>
                <a:defRPr/>
              </a:pPr>
              <a:t>19.05.2015</a:t>
            </a:fld>
            <a:r>
              <a:rPr lang="de-DE" dirty="0"/>
              <a:t> | </a:t>
            </a:r>
            <a:fld id="{91C03835-3D1A-4405-B595-A29DDED7B71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26448"/>
            <a:ext cx="4160520" cy="403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AF58-45BE-4C06-8A73-9E3E9B2B8C33}" type="datetimeFigureOut">
              <a:rPr lang="de-DE"/>
              <a:pPr>
                <a:defRPr/>
              </a:pPr>
              <a:t>19.05.2015</a:t>
            </a:fld>
            <a:r>
              <a:rPr lang="de-DE" dirty="0"/>
              <a:t> | </a:t>
            </a:r>
            <a:fld id="{8DAA4F3C-5229-46D8-8788-5B0EDFDE09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1" dirty="0" smtClean="0">
                <a:ln w="11430"/>
                <a:solidFill>
                  <a:schemeClr val="accent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287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1" dirty="0" smtClean="0">
                <a:ln w="11430"/>
                <a:solidFill>
                  <a:schemeClr val="accent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287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6D03-C6D2-4223-9154-DBAE31783110}" type="datetimeFigureOut">
              <a:rPr lang="de-DE"/>
              <a:pPr>
                <a:defRPr/>
              </a:pPr>
              <a:t>19.05.2015</a:t>
            </a:fld>
            <a:r>
              <a:rPr lang="de-DE" dirty="0"/>
              <a:t> | </a:t>
            </a:r>
            <a:fld id="{E4EF6939-1310-4DFF-AB0D-818D207B28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44500" y="6435725"/>
            <a:ext cx="1463675" cy="31908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98BD2-B3BD-4EAA-87F9-A83EA2F26861}" type="datetimeFigureOut">
              <a:rPr lang="de-DE"/>
              <a:pPr>
                <a:defRPr/>
              </a:pPr>
              <a:t>19.05.2015</a:t>
            </a:fld>
            <a:r>
              <a:rPr lang="de-DE" dirty="0"/>
              <a:t> | </a:t>
            </a:r>
            <a:fld id="{A23D0C52-B177-4DA5-B73B-BAD79BF3B98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241300" y="257175"/>
            <a:ext cx="8640763" cy="540385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19100" y="5876925"/>
            <a:ext cx="5183188" cy="576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Arial" pitchFamily="34" charset="0"/>
              <a:buNone/>
              <a:tabLst>
                <a:tab pos="2781300" algn="l"/>
              </a:tabLst>
              <a:defRPr sz="2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Arial" pitchFamily="34" charset="0"/>
              <a:buNone/>
              <a:tabLst>
                <a:tab pos="2781300" algn="l"/>
              </a:tabLst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278130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itchFamily="34" charset="0"/>
              <a:buNone/>
              <a:tabLst>
                <a:tab pos="278130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278130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 – Hilfe zur Selbsthilfe e.V.</a:t>
            </a:r>
          </a:p>
        </p:txBody>
      </p:sp>
      <p:sp>
        <p:nvSpPr>
          <p:cNvPr id="6" name="Rechteck 12"/>
          <p:cNvSpPr/>
          <p:nvPr/>
        </p:nvSpPr>
        <p:spPr>
          <a:xfrm>
            <a:off x="250825" y="5805488"/>
            <a:ext cx="7705725" cy="86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Grafik 13"/>
          <p:cNvPicPr>
            <a:picLocks noChangeAspect="1"/>
          </p:cNvPicPr>
          <p:nvPr/>
        </p:nvPicPr>
        <p:blipFill>
          <a:blip r:embed="rId2"/>
          <a:srcRect l="6310" r="-2" b="5669"/>
          <a:stretch>
            <a:fillRect/>
          </a:stretch>
        </p:blipFill>
        <p:spPr bwMode="auto">
          <a:xfrm>
            <a:off x="7797800" y="5676900"/>
            <a:ext cx="10699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95536" y="4221088"/>
            <a:ext cx="7987919" cy="1224136"/>
          </a:xfrm>
        </p:spPr>
        <p:txBody>
          <a:bodyPr>
            <a:normAutofit/>
          </a:bodyPr>
          <a:lstStyle>
            <a:lvl1pPr algn="l">
              <a:defRPr sz="32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"/>
          <p:cNvSpPr>
            <a:spLocks noGrp="1"/>
          </p:cNvSpPr>
          <p:nvPr>
            <p:ph type="pic" idx="10"/>
          </p:nvPr>
        </p:nvSpPr>
        <p:spPr>
          <a:xfrm>
            <a:off x="395536" y="445818"/>
            <a:ext cx="8352000" cy="3631254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wen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241300" y="257175"/>
            <a:ext cx="8640763" cy="389255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19100" y="5876925"/>
            <a:ext cx="5183188" cy="576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Arial" pitchFamily="34" charset="0"/>
              <a:buNone/>
              <a:tabLst>
                <a:tab pos="2781300" algn="l"/>
              </a:tabLst>
              <a:defRPr sz="2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Arial" pitchFamily="34" charset="0"/>
              <a:buNone/>
              <a:tabLst>
                <a:tab pos="2781300" algn="l"/>
              </a:tabLst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278130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itchFamily="34" charset="0"/>
              <a:buNone/>
              <a:tabLst>
                <a:tab pos="278130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278130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 – Hilfe zur Selbsthilfe e.V.</a:t>
            </a:r>
          </a:p>
        </p:txBody>
      </p:sp>
      <p:sp>
        <p:nvSpPr>
          <p:cNvPr id="6" name="Rechteck 12"/>
          <p:cNvSpPr/>
          <p:nvPr/>
        </p:nvSpPr>
        <p:spPr>
          <a:xfrm>
            <a:off x="250825" y="5805488"/>
            <a:ext cx="7705725" cy="86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Grafik 13"/>
          <p:cNvPicPr>
            <a:picLocks noChangeAspect="1"/>
          </p:cNvPicPr>
          <p:nvPr/>
        </p:nvPicPr>
        <p:blipFill>
          <a:blip r:embed="rId2"/>
          <a:srcRect l="6310" r="-2" b="5669"/>
          <a:stretch>
            <a:fillRect/>
          </a:stretch>
        </p:blipFill>
        <p:spPr bwMode="auto">
          <a:xfrm>
            <a:off x="7797800" y="5676900"/>
            <a:ext cx="10699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95536" y="4221088"/>
            <a:ext cx="7987919" cy="1224136"/>
          </a:xfrm>
        </p:spPr>
        <p:txBody>
          <a:bodyPr>
            <a:normAutofit/>
          </a:bodyPr>
          <a:lstStyle>
            <a:lvl1pPr algn="l">
              <a:defRPr sz="20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"/>
          <p:cNvSpPr>
            <a:spLocks noGrp="1"/>
          </p:cNvSpPr>
          <p:nvPr>
            <p:ph type="pic" idx="10"/>
          </p:nvPr>
        </p:nvSpPr>
        <p:spPr>
          <a:xfrm>
            <a:off x="395536" y="445818"/>
            <a:ext cx="8352000" cy="3559246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leist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7"/>
          <p:cNvSpPr/>
          <p:nvPr/>
        </p:nvSpPr>
        <p:spPr>
          <a:xfrm>
            <a:off x="241300" y="257175"/>
            <a:ext cx="8651875" cy="15875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10"/>
          <p:cNvSpPr/>
          <p:nvPr/>
        </p:nvSpPr>
        <p:spPr>
          <a:xfrm>
            <a:off x="250825" y="5805488"/>
            <a:ext cx="7705725" cy="86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419100" y="5876925"/>
            <a:ext cx="5183188" cy="576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Arial" pitchFamily="34" charset="0"/>
              <a:buNone/>
              <a:tabLst>
                <a:tab pos="2781300" algn="l"/>
              </a:tabLst>
              <a:defRPr sz="2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Arial" pitchFamily="34" charset="0"/>
              <a:buNone/>
              <a:tabLst>
                <a:tab pos="2781300" algn="l"/>
              </a:tabLst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278130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itchFamily="34" charset="0"/>
              <a:buNone/>
              <a:tabLst>
                <a:tab pos="278130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278130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Germany</a:t>
            </a:r>
          </a:p>
        </p:txBody>
      </p:sp>
      <p:pic>
        <p:nvPicPr>
          <p:cNvPr id="11" name="Grafik 13"/>
          <p:cNvPicPr>
            <a:picLocks noChangeAspect="1"/>
          </p:cNvPicPr>
          <p:nvPr/>
        </p:nvPicPr>
        <p:blipFill>
          <a:blip r:embed="rId2"/>
          <a:srcRect l="6310" r="-2" b="5669"/>
          <a:stretch>
            <a:fillRect/>
          </a:stretch>
        </p:blipFill>
        <p:spPr bwMode="auto">
          <a:xfrm>
            <a:off x="7797800" y="5676900"/>
            <a:ext cx="10699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88368" y="1916832"/>
            <a:ext cx="7987919" cy="720080"/>
          </a:xfrm>
        </p:spPr>
        <p:txBody>
          <a:bodyPr>
            <a:normAutofit/>
          </a:bodyPr>
          <a:lstStyle>
            <a:lvl1pPr algn="l">
              <a:defRPr sz="32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"/>
          <p:cNvSpPr>
            <a:spLocks noGrp="1"/>
          </p:cNvSpPr>
          <p:nvPr>
            <p:ph type="pic" idx="10"/>
          </p:nvPr>
        </p:nvSpPr>
        <p:spPr>
          <a:xfrm>
            <a:off x="467544" y="423395"/>
            <a:ext cx="2736304" cy="1254990"/>
          </a:xfrm>
          <a:noFill/>
          <a:ln w="571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/>
          </p:cNvSpPr>
          <p:nvPr>
            <p:ph type="pic" idx="11"/>
          </p:nvPr>
        </p:nvSpPr>
        <p:spPr>
          <a:xfrm>
            <a:off x="3203848" y="423395"/>
            <a:ext cx="2736304" cy="1254990"/>
          </a:xfrm>
          <a:noFill/>
          <a:ln w="571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Rectangle 2"/>
          <p:cNvSpPr>
            <a:spLocks noGrp="1"/>
          </p:cNvSpPr>
          <p:nvPr>
            <p:ph type="pic" idx="12"/>
          </p:nvPr>
        </p:nvSpPr>
        <p:spPr>
          <a:xfrm>
            <a:off x="5940152" y="423395"/>
            <a:ext cx="2736304" cy="1254990"/>
          </a:xfrm>
          <a:noFill/>
          <a:ln w="571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Rectangle 2"/>
          <p:cNvSpPr>
            <a:spLocks noGrp="1"/>
          </p:cNvSpPr>
          <p:nvPr>
            <p:ph idx="1"/>
          </p:nvPr>
        </p:nvSpPr>
        <p:spPr>
          <a:xfrm>
            <a:off x="251520" y="2636912"/>
            <a:ext cx="8629982" cy="30243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250825" y="5805488"/>
            <a:ext cx="7634288" cy="86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ound Same Side Corner Rectangle 6"/>
          <p:cNvSpPr/>
          <p:nvPr/>
        </p:nvSpPr>
        <p:spPr>
          <a:xfrm>
            <a:off x="252413" y="152400"/>
            <a:ext cx="8640762" cy="1295400"/>
          </a:xfrm>
          <a:prstGeom prst="rect">
            <a:avLst/>
          </a:prstGeom>
          <a:solidFill>
            <a:schemeClr val="bg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64235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4500" y="6381750"/>
            <a:ext cx="1463675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DDB91-576C-4C30-A66B-8F79C4B56A89}" type="datetimeFigureOut">
              <a:rPr lang="de-DE"/>
              <a:pPr>
                <a:defRPr/>
              </a:pPr>
              <a:t>19.05.2015</a:t>
            </a:fld>
            <a:r>
              <a:rPr lang="de-DE" dirty="0"/>
              <a:t> | </a:t>
            </a:r>
            <a:fld id="{073F8B2C-6B1B-44EE-8A8C-F9CF3358E18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419100" y="5876925"/>
            <a:ext cx="5183188" cy="576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Arial" pitchFamily="34" charset="0"/>
              <a:buNone/>
              <a:tabLst>
                <a:tab pos="2781300" algn="l"/>
              </a:tabLst>
              <a:defRPr sz="2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Arial" pitchFamily="34" charset="0"/>
              <a:buNone/>
              <a:tabLst>
                <a:tab pos="2781300" algn="l"/>
              </a:tabLst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278130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itchFamily="34" charset="0"/>
              <a:buNone/>
              <a:tabLst>
                <a:tab pos="278130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None/>
              <a:tabLst>
                <a:tab pos="2781300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Germany</a:t>
            </a:r>
          </a:p>
        </p:txBody>
      </p:sp>
      <p:pic>
        <p:nvPicPr>
          <p:cNvPr id="1032" name="Grafik 8"/>
          <p:cNvPicPr>
            <a:picLocks noChangeAspect="1"/>
          </p:cNvPicPr>
          <p:nvPr/>
        </p:nvPicPr>
        <p:blipFill>
          <a:blip r:embed="rId10"/>
          <a:srcRect l="6310" r="-2" b="5669"/>
          <a:stretch>
            <a:fillRect/>
          </a:stretch>
        </p:blipFill>
        <p:spPr bwMode="auto">
          <a:xfrm>
            <a:off x="7797800" y="5676900"/>
            <a:ext cx="10699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  <p:sldLayoutId id="2147483819" r:id="rId6"/>
    <p:sldLayoutId id="2147483820" r:id="rId7"/>
    <p:sldLayoutId id="2147483821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CA5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A5C6A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A5C6A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A5C6A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A5C6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A5C6A"/>
        </a:buClr>
        <a:buSzPct val="85000"/>
        <a:buFont typeface="Arial" charset="0"/>
        <a:buChar char="•"/>
        <a:tabLst>
          <a:tab pos="27813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1" fontAlgn="base" hangingPunct="1">
        <a:spcBef>
          <a:spcPct val="20000"/>
        </a:spcBef>
        <a:spcAft>
          <a:spcPct val="0"/>
        </a:spcAft>
        <a:buClr>
          <a:srgbClr val="CA5C6A"/>
        </a:buClr>
        <a:buSzPct val="85000"/>
        <a:buFont typeface="Arial" charset="0"/>
        <a:buChar char="•"/>
        <a:tabLst>
          <a:tab pos="27813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rgbClr val="CA5C6A"/>
        </a:buClr>
        <a:buFont typeface="Arial" charset="0"/>
        <a:buChar char="•"/>
        <a:tabLst>
          <a:tab pos="27813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rgbClr val="CA5C6A"/>
        </a:buClr>
        <a:buSzPct val="100000"/>
        <a:buFont typeface="Arial" charset="0"/>
        <a:buChar char="•"/>
        <a:tabLst>
          <a:tab pos="2781300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ct val="20000"/>
        </a:spcBef>
        <a:spcAft>
          <a:spcPct val="0"/>
        </a:spcAft>
        <a:buClr>
          <a:srgbClr val="CA5C6A"/>
        </a:buClr>
        <a:buFont typeface="Arial" charset="0"/>
        <a:buChar char="•"/>
        <a:tabLst>
          <a:tab pos="2781300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357562"/>
            <a:ext cx="7125356" cy="1143000"/>
          </a:xfrm>
        </p:spPr>
        <p:txBody>
          <a:bodyPr/>
          <a:lstStyle/>
          <a:p>
            <a:r>
              <a:rPr lang="sr-Latn-ME" sz="4000" dirty="0" smtClean="0"/>
              <a:t>Help – Hilfe zur Selbsthilfe e.V. , German NGO established in 1981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987919" cy="25717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</a:t>
            </a:r>
            <a:r>
              <a:rPr lang="sr-Latn-ME" sz="3200" dirty="0" smtClean="0"/>
              <a:t>mployment component:</a:t>
            </a:r>
            <a:br>
              <a:rPr lang="sr-Latn-ME" sz="3200" dirty="0" smtClean="0"/>
            </a:br>
            <a:r>
              <a:rPr lang="sr-Latn-ME" sz="3200" dirty="0" smtClean="0"/>
              <a:t>- paid internships</a:t>
            </a:r>
            <a:br>
              <a:rPr lang="sr-Latn-ME" sz="3200" dirty="0" smtClean="0"/>
            </a:br>
            <a:r>
              <a:rPr lang="sr-Latn-ME" sz="3200" dirty="0" smtClean="0"/>
              <a:t>- income generation grants</a:t>
            </a:r>
            <a:br>
              <a:rPr lang="sr-Latn-ME" sz="3200" dirty="0" smtClean="0"/>
            </a:br>
            <a:r>
              <a:rPr lang="sr-Latn-ME" sz="3200" dirty="0" smtClean="0"/>
              <a:t>- women’s workshops for production of jewelry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71546"/>
            <a:ext cx="7987919" cy="4373678"/>
          </a:xfrm>
        </p:spPr>
        <p:txBody>
          <a:bodyPr>
            <a:normAutofit/>
          </a:bodyPr>
          <a:lstStyle/>
          <a:p>
            <a:r>
              <a:rPr lang="sr-Latn-ME" sz="2800" b="1" dirty="0" smtClean="0"/>
              <a:t>Regional Housing Program</a:t>
            </a:r>
            <a:br>
              <a:rPr lang="sr-Latn-ME" sz="2800" b="1" dirty="0" smtClean="0"/>
            </a:br>
            <a:r>
              <a:rPr lang="sr-Latn-ME" sz="2800" b="1" dirty="0" smtClean="0"/>
              <a:t>120 apartments in Konik</a:t>
            </a:r>
            <a:br>
              <a:rPr lang="sr-Latn-ME" sz="2800" b="1" dirty="0" smtClean="0"/>
            </a:br>
            <a:r>
              <a:rPr lang="sr-Latn-ME" sz="2800" b="1" dirty="0" smtClean="0"/>
              <a:t>660 persons</a:t>
            </a:r>
            <a:br>
              <a:rPr lang="sr-Latn-ME" sz="2800" b="1" dirty="0" smtClean="0"/>
            </a:br>
            <a:r>
              <a:rPr lang="sr-Latn-ME" sz="2800" b="1" dirty="0" smtClean="0"/>
              <a:t>Donor Conference in Sarajevo April 2012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733" y="4221088"/>
            <a:ext cx="7987919" cy="1224136"/>
          </a:xfrm>
        </p:spPr>
        <p:txBody>
          <a:bodyPr>
            <a:noAutofit/>
          </a:bodyPr>
          <a:lstStyle/>
          <a:p>
            <a:r>
              <a:rPr lang="sr-Latn-ME" sz="4000" b="1" dirty="0" smtClean="0"/>
              <a:t>Office in Podgorica, Montenegro opened in April 1999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ME" sz="4400" b="1" dirty="0" smtClean="0"/>
              <a:t>In 2003, shift from only humanitarian -  relief to more development oriented programs: infrastructure, housing and income generation activities</a:t>
            </a:r>
            <a:endParaRPr lang="en-US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sz="3200" b="1" dirty="0" smtClean="0"/>
              <a:t>German house 1, Podgorica for refugees from BiH and Croatia. Funded by the German Foreign Ministry </a:t>
            </a:r>
            <a:endParaRPr lang="en-US" sz="3200" b="1" dirty="0"/>
          </a:p>
        </p:txBody>
      </p:sp>
      <p:pic>
        <p:nvPicPr>
          <p:cNvPr id="1026" name="Picture 2" descr="E:\1.Mon16+17+18+19\8.Mon 25\Slike sa otvaranja\z2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/>
          <a:srcRect t="23334" b="23334"/>
          <a:stretch>
            <a:fillRect/>
          </a:stretch>
        </p:blipFill>
        <p:spPr bwMode="auto">
          <a:xfrm>
            <a:off x="428596" y="428604"/>
            <a:ext cx="8352000" cy="420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ME" sz="3200" b="1" dirty="0" smtClean="0"/>
              <a:t>German House 2 in Konik - Podgorica, for RE internally displaced persons from Kosovo. Funded by the German Foreign Ministry</a:t>
            </a:r>
            <a:endParaRPr lang="en-US" sz="3200" b="1" dirty="0"/>
          </a:p>
        </p:txBody>
      </p:sp>
      <p:pic>
        <p:nvPicPr>
          <p:cNvPr id="2050" name="Picture 2" descr="E:\13.Mon30\slike zgrade i vrtica\DSC00386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/>
          <a:srcRect t="21590" b="2159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b="1" dirty="0" smtClean="0"/>
              <a:t>Complementary measures for livelihood enhancement – income generation activities;</a:t>
            </a:r>
            <a:endParaRPr lang="en-US" b="1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pic>
        <p:nvPicPr>
          <p:cNvPr id="3074" name="Picture 2" descr="E:\13.Mon30\Bicikla i kabanice\slike bicikla i kombinezoni\101MSDCF\DSC00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Kindergarten in Konik, Podgorica. Funded by the German Foreign Ministry</a:t>
            </a:r>
            <a:endParaRPr lang="en-US" dirty="0"/>
          </a:p>
        </p:txBody>
      </p:sp>
      <p:pic>
        <p:nvPicPr>
          <p:cNvPr id="5122" name="Picture 2" descr="E:\13.Mon30\slike zgrade i vrtica\DSC00391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/>
          <a:srcRect t="21590" b="21590"/>
          <a:stretch>
            <a:fillRect/>
          </a:stretch>
        </p:blipFill>
        <p:spPr bwMode="auto">
          <a:xfrm>
            <a:off x="395536" y="445818"/>
            <a:ext cx="8006032" cy="341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7987919" cy="250033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O</a:t>
            </a:r>
            <a:r>
              <a:rPr lang="sr-Latn-ME" sz="3100" dirty="0" smtClean="0"/>
              <a:t>ther housing project for Roma and Egyptians:</a:t>
            </a:r>
            <a:br>
              <a:rPr lang="sr-Latn-ME" sz="3100" dirty="0" smtClean="0"/>
            </a:br>
            <a:r>
              <a:rPr lang="sr-Latn-ME" sz="3100" dirty="0" smtClean="0"/>
              <a:t>- Riverside, Berane – 27 house funded by the EU</a:t>
            </a:r>
            <a:br>
              <a:rPr lang="sr-Latn-ME" sz="3100" dirty="0" smtClean="0"/>
            </a:br>
            <a:r>
              <a:rPr lang="sr-Latn-ME" sz="3100" dirty="0" smtClean="0"/>
              <a:t>- Trlica, Pljevlja - 10 houses funded by the German Foreign Ministry</a:t>
            </a:r>
            <a:br>
              <a:rPr lang="sr-Latn-ME" sz="3100" dirty="0" smtClean="0"/>
            </a:br>
            <a:r>
              <a:rPr lang="sr-Latn-ME" sz="3100" dirty="0" smtClean="0"/>
              <a:t>- Zvjerinjak, Nikšić – German Foreign Ministry, UNHCR, Municipality of Niksic, Government of Montenegro </a:t>
            </a:r>
            <a:r>
              <a:rPr lang="sr-Latn-ME" dirty="0" smtClean="0"/>
              <a:t/>
            </a:r>
            <a:br>
              <a:rPr lang="sr-Latn-ME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987919" cy="2786082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Support to integration and voluntary return of RE and other displaced persons living in Konik area, an EU funded project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lp_Presentation_2013_97-2003">
  <a:themeElements>
    <a:clrScheme name="Help Farbwelt">
      <a:dk1>
        <a:srgbClr val="000000"/>
      </a:dk1>
      <a:lt1>
        <a:sysClr val="window" lastClr="FFFFFF"/>
      </a:lt1>
      <a:dk2>
        <a:srgbClr val="FFEECE"/>
      </a:dk2>
      <a:lt2>
        <a:srgbClr val="FFEECE"/>
      </a:lt2>
      <a:accent1>
        <a:srgbClr val="FFE100"/>
      </a:accent1>
      <a:accent2>
        <a:srgbClr val="006096"/>
      </a:accent2>
      <a:accent3>
        <a:srgbClr val="CA5C6A"/>
      </a:accent3>
      <a:accent4>
        <a:srgbClr val="FFFFFF"/>
      </a:accent4>
      <a:accent5>
        <a:srgbClr val="BFBFBF"/>
      </a:accent5>
      <a:accent6>
        <a:srgbClr val="FFFFFF"/>
      </a:accent6>
      <a:hlink>
        <a:srgbClr val="CA5C6A"/>
      </a:hlink>
      <a:folHlink>
        <a:srgbClr val="CA5C6A"/>
      </a:folHlink>
    </a:clrScheme>
    <a:fontScheme name="Help Typ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Help_Presentation_2013_97-2003</Template>
  <TotalTime>453</TotalTime>
  <Words>115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Help_Presentation_2013_97-2003</vt:lpstr>
      <vt:lpstr>Help – Hilfe zur Selbsthilfe e.V. , German NGO established in 1981</vt:lpstr>
      <vt:lpstr>Office in Podgorica, Montenegro opened in April 1999</vt:lpstr>
      <vt:lpstr>In 2003, shift from only humanitarian -  relief to more development oriented programs: infrastructure, housing and income generation activities</vt:lpstr>
      <vt:lpstr>    German house 1, Podgorica for refugees from BiH and Croatia. Funded by the German Foreign Ministry </vt:lpstr>
      <vt:lpstr>German House 2 in Konik - Podgorica, for RE internally displaced persons from Kosovo. Funded by the German Foreign Ministry</vt:lpstr>
      <vt:lpstr> Complementary measures for livelihood enhancement – income generation activities;</vt:lpstr>
      <vt:lpstr>Kindergarten in Konik, Podgorica. Funded by the German Foreign Ministry</vt:lpstr>
      <vt:lpstr>Other housing project for Roma and Egyptians: - Riverside, Berane – 27 house funded by the EU - Trlica, Pljevlja - 10 houses funded by the German Foreign Ministry - Zvjerinjak, Nikšić – German Foreign Ministry, UNHCR, Municipality of Niksic, Government of Montenegro  </vt:lpstr>
      <vt:lpstr>Support to integration and voluntary return of RE and other displaced persons living in Konik area, an EU funded project</vt:lpstr>
      <vt:lpstr>Employment component: - paid internships - income generation grants - women’s workshops for production of jewelry</vt:lpstr>
      <vt:lpstr>Regional Housing Program 120 apartments in Konik 660 persons Donor Conference in Sarajevo April 2012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2015-05-16T06:57:57Z</dcterms:created>
  <dcterms:modified xsi:type="dcterms:W3CDTF">2015-05-19T09:58:36Z</dcterms:modified>
</cp:coreProperties>
</file>